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72" r:id="rId2"/>
    <p:sldId id="291" r:id="rId3"/>
    <p:sldId id="273" r:id="rId4"/>
    <p:sldId id="275" r:id="rId5"/>
    <p:sldId id="292" r:id="rId6"/>
    <p:sldId id="293" r:id="rId7"/>
    <p:sldId id="296" r:id="rId8"/>
    <p:sldId id="297" r:id="rId9"/>
    <p:sldId id="294" r:id="rId10"/>
    <p:sldId id="278" r:id="rId11"/>
    <p:sldId id="281" r:id="rId12"/>
    <p:sldId id="282" r:id="rId13"/>
    <p:sldId id="288" r:id="rId1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76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7" d="100"/>
          <a:sy n="87" d="100"/>
        </p:scale>
        <p:origin x="51" y="1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4163072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20900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505601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1831986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2240434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3205399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679935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352159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2682477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168558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0D13A16-486C-49C4-8416-4545AB77F9EE}" type="datetimeFigureOut">
              <a:rPr lang="en-GB" smtClean="0"/>
              <a:pPr/>
              <a:t>05/10/2023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2410343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D13A16-486C-49C4-8416-4545AB77F9EE}" type="datetimeFigureOut">
              <a:rPr lang="en-GB" smtClean="0"/>
              <a:pPr/>
              <a:t>05/10/2023</a:t>
            </a:fld>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171AA0-BB7C-4F60-B52D-A6E942913618}" type="slidenum">
              <a:rPr lang="en-GB" smtClean="0"/>
              <a:pPr/>
              <a:t>‹#›</a:t>
            </a:fld>
            <a:endParaRPr lang="en-GB" dirty="0"/>
          </a:p>
        </p:txBody>
      </p:sp>
    </p:spTree>
    <p:extLst>
      <p:ext uri="{BB962C8B-B14F-4D97-AF65-F5344CB8AC3E}">
        <p14:creationId xmlns:p14="http://schemas.microsoft.com/office/powerpoint/2010/main" val="415390092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hyperlink" Target="http://www.themarketplace.co.u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3.xml"/><Relationship Id="rId5" Type="http://schemas.openxmlformats.org/officeDocument/2006/relationships/hyperlink" Target="http://www.themarketplaceclub.co.uk/" TargetMode="External"/><Relationship Id="rId4" Type="http://schemas.openxmlformats.org/officeDocument/2006/relationships/hyperlink" Target="mailto:chris.elvidge@sixthgearsolutions.co.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5.xml"/><Relationship Id="rId5" Type="http://schemas.openxmlformats.org/officeDocument/2006/relationships/hyperlink" Target="http://www.themarketplaceclub.co.uk/" TargetMode="External"/><Relationship Id="rId4" Type="http://schemas.openxmlformats.org/officeDocument/2006/relationships/hyperlink" Target="http://themarketplaceclub.flipb.co.uk/market_place/102713v/index.htm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2938-EA7E-4049-B368-9270FFA1419B}"/>
              </a:ext>
            </a:extLst>
          </p:cNvPr>
          <p:cNvSpPr>
            <a:spLocks noGrp="1"/>
          </p:cNvSpPr>
          <p:nvPr>
            <p:ph type="ctrTitle"/>
          </p:nvPr>
        </p:nvSpPr>
        <p:spPr>
          <a:xfrm>
            <a:off x="503339" y="2130426"/>
            <a:ext cx="11148969" cy="1470025"/>
          </a:xfrm>
        </p:spPr>
        <p:txBody>
          <a:bodyPr/>
          <a:lstStyle/>
          <a:p>
            <a:r>
              <a:rPr lang="en-GB" dirty="0"/>
              <a:t>The Marketplace Club – Member Presentation</a:t>
            </a:r>
          </a:p>
        </p:txBody>
      </p:sp>
      <p:sp>
        <p:nvSpPr>
          <p:cNvPr id="3" name="Subtitle 2">
            <a:extLst>
              <a:ext uri="{FF2B5EF4-FFF2-40B4-BE49-F238E27FC236}">
                <a16:creationId xmlns:a16="http://schemas.microsoft.com/office/drawing/2014/main" id="{342A22F7-15A8-4A27-A789-B8BF4E7679B0}"/>
              </a:ext>
            </a:extLst>
          </p:cNvPr>
          <p:cNvSpPr>
            <a:spLocks noGrp="1"/>
          </p:cNvSpPr>
          <p:nvPr>
            <p:ph type="subTitle" idx="1"/>
          </p:nvPr>
        </p:nvSpPr>
        <p:spPr/>
        <p:txBody>
          <a:bodyPr>
            <a:normAutofit fontScale="92500" lnSpcReduction="20000"/>
          </a:bodyPr>
          <a:lstStyle/>
          <a:p>
            <a:r>
              <a:rPr lang="en-GB" dirty="0">
                <a:solidFill>
                  <a:schemeClr val="tx1"/>
                </a:solidFill>
              </a:rPr>
              <a:t>A place that brings together franchised dealers and trusted suppliers.</a:t>
            </a:r>
          </a:p>
          <a:p>
            <a:endParaRPr lang="en-GB" dirty="0">
              <a:solidFill>
                <a:schemeClr val="tx1"/>
              </a:solidFill>
            </a:endParaRPr>
          </a:p>
          <a:p>
            <a:r>
              <a:rPr lang="en-GB" dirty="0">
                <a:solidFill>
                  <a:schemeClr val="tx1"/>
                </a:solidFill>
              </a:rPr>
              <a:t>Chris Elvidge</a:t>
            </a:r>
          </a:p>
        </p:txBody>
      </p:sp>
    </p:spTree>
    <p:extLst>
      <p:ext uri="{BB962C8B-B14F-4D97-AF65-F5344CB8AC3E}">
        <p14:creationId xmlns:p14="http://schemas.microsoft.com/office/powerpoint/2010/main" val="415983672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9E4E9-D9D7-48DD-B5C6-EB2D7FFA4086}"/>
              </a:ext>
            </a:extLst>
          </p:cNvPr>
          <p:cNvSpPr>
            <a:spLocks noGrp="1"/>
          </p:cNvSpPr>
          <p:nvPr>
            <p:ph type="title"/>
          </p:nvPr>
        </p:nvSpPr>
        <p:spPr>
          <a:xfrm>
            <a:off x="609600" y="104504"/>
            <a:ext cx="10972800" cy="1036320"/>
          </a:xfrm>
        </p:spPr>
        <p:txBody>
          <a:bodyPr/>
          <a:lstStyle/>
          <a:p>
            <a:r>
              <a:rPr lang="en-GB" dirty="0">
                <a:solidFill>
                  <a:schemeClr val="bg1"/>
                </a:solidFill>
              </a:rPr>
              <a:t>How can I Join</a:t>
            </a:r>
          </a:p>
        </p:txBody>
      </p:sp>
      <p:sp>
        <p:nvSpPr>
          <p:cNvPr id="3" name="Content Placeholder 2">
            <a:extLst>
              <a:ext uri="{FF2B5EF4-FFF2-40B4-BE49-F238E27FC236}">
                <a16:creationId xmlns:a16="http://schemas.microsoft.com/office/drawing/2014/main" id="{D1FA8EAB-BE5E-4673-AB5D-2DD65E48CF7C}"/>
              </a:ext>
            </a:extLst>
          </p:cNvPr>
          <p:cNvSpPr>
            <a:spLocks noGrp="1"/>
          </p:cNvSpPr>
          <p:nvPr>
            <p:ph idx="1"/>
          </p:nvPr>
        </p:nvSpPr>
        <p:spPr/>
        <p:txBody>
          <a:bodyPr>
            <a:normAutofit/>
          </a:bodyPr>
          <a:lstStyle/>
          <a:p>
            <a:r>
              <a:rPr lang="en-GB" sz="2000" dirty="0"/>
              <a:t>To join the club</a:t>
            </a:r>
          </a:p>
          <a:p>
            <a:r>
              <a:rPr lang="en-GB" sz="2000" dirty="0"/>
              <a:t>Firstly</a:t>
            </a:r>
          </a:p>
          <a:p>
            <a:pPr lvl="1"/>
            <a:r>
              <a:rPr lang="en-GB" sz="1600" dirty="0"/>
              <a:t>Go the website </a:t>
            </a:r>
            <a:r>
              <a:rPr lang="en-GB" sz="1600" dirty="0">
                <a:hlinkClick r:id="rId4"/>
              </a:rPr>
              <a:t>www.themarketplace.co.uk</a:t>
            </a:r>
            <a:endParaRPr lang="en-GB" sz="1600" dirty="0"/>
          </a:p>
          <a:p>
            <a:pPr lvl="1"/>
            <a:r>
              <a:rPr lang="en-GB" sz="1600" dirty="0"/>
              <a:t>See all the details of the current suppliers.</a:t>
            </a:r>
          </a:p>
          <a:p>
            <a:pPr lvl="1"/>
            <a:r>
              <a:rPr lang="en-GB" sz="1600" dirty="0"/>
              <a:t>Download the application form and complete all the sections including the suppliers you deal with (Y/N) and how you would like to be contacted and how frequently.</a:t>
            </a:r>
          </a:p>
          <a:p>
            <a:pPr lvl="1"/>
            <a:r>
              <a:rPr lang="en-GB" sz="1600" dirty="0"/>
              <a:t>Review the draft agreement on the website as this gives you all the T&amp;C’s of the club.</a:t>
            </a:r>
          </a:p>
          <a:p>
            <a:pPr lvl="1"/>
            <a:r>
              <a:rPr lang="en-GB" sz="1600" dirty="0"/>
              <a:t>Send the completed application form back to me via email or post</a:t>
            </a:r>
          </a:p>
          <a:p>
            <a:r>
              <a:rPr lang="en-GB" sz="2000" dirty="0"/>
              <a:t>Then</a:t>
            </a:r>
          </a:p>
          <a:p>
            <a:pPr lvl="1"/>
            <a:r>
              <a:rPr lang="en-GB" sz="1600" dirty="0"/>
              <a:t>I will send you the membership agreement personalised to you for signing.</a:t>
            </a:r>
          </a:p>
          <a:p>
            <a:pPr lvl="1"/>
            <a:r>
              <a:rPr lang="en-GB" sz="1600" dirty="0"/>
              <a:t>You return the agreement back to me in the post or scanned copy and I will issue you a membership number</a:t>
            </a:r>
          </a:p>
          <a:p>
            <a:pPr lvl="1"/>
            <a:r>
              <a:rPr lang="en-GB" sz="1600" dirty="0"/>
              <a:t>You  then can start to take advantage of the Club.</a:t>
            </a:r>
          </a:p>
        </p:txBody>
      </p:sp>
    </p:spTree>
    <p:extLst>
      <p:ext uri="{BB962C8B-B14F-4D97-AF65-F5344CB8AC3E}">
        <p14:creationId xmlns:p14="http://schemas.microsoft.com/office/powerpoint/2010/main" val="38582872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1DE6C-18A1-4D14-94F1-C9FF913F5565}"/>
              </a:ext>
            </a:extLst>
          </p:cNvPr>
          <p:cNvSpPr>
            <a:spLocks noGrp="1"/>
          </p:cNvSpPr>
          <p:nvPr>
            <p:ph type="title"/>
          </p:nvPr>
        </p:nvSpPr>
        <p:spPr>
          <a:xfrm>
            <a:off x="567070" y="180755"/>
            <a:ext cx="10972800" cy="968776"/>
          </a:xfrm>
        </p:spPr>
        <p:txBody>
          <a:bodyPr/>
          <a:lstStyle/>
          <a:p>
            <a:r>
              <a:rPr lang="en-GB" dirty="0">
                <a:solidFill>
                  <a:schemeClr val="bg1"/>
                </a:solidFill>
              </a:rPr>
              <a:t>FAQ’s</a:t>
            </a:r>
          </a:p>
        </p:txBody>
      </p:sp>
      <p:sp>
        <p:nvSpPr>
          <p:cNvPr id="3" name="Content Placeholder 2">
            <a:extLst>
              <a:ext uri="{FF2B5EF4-FFF2-40B4-BE49-F238E27FC236}">
                <a16:creationId xmlns:a16="http://schemas.microsoft.com/office/drawing/2014/main" id="{F0FE4B62-B7BC-4EC2-B344-BAD428C035F2}"/>
              </a:ext>
            </a:extLst>
          </p:cNvPr>
          <p:cNvSpPr>
            <a:spLocks noGrp="1"/>
          </p:cNvSpPr>
          <p:nvPr>
            <p:ph idx="1"/>
          </p:nvPr>
        </p:nvSpPr>
        <p:spPr>
          <a:xfrm>
            <a:off x="567070" y="1497874"/>
            <a:ext cx="10972800" cy="4351844"/>
          </a:xfrm>
        </p:spPr>
        <p:txBody>
          <a:bodyPr>
            <a:normAutofit lnSpcReduction="10000"/>
          </a:bodyPr>
          <a:lstStyle/>
          <a:p>
            <a:r>
              <a:rPr lang="en-GB" sz="2200" dirty="0"/>
              <a:t>Will more suppliers be added to the club</a:t>
            </a:r>
          </a:p>
          <a:p>
            <a:pPr lvl="1"/>
            <a:r>
              <a:rPr lang="en-GB" sz="1700" dirty="0"/>
              <a:t>Yes as the Club grows I will be approaching other suppliers I know to join the Club.</a:t>
            </a:r>
          </a:p>
          <a:p>
            <a:r>
              <a:rPr lang="en-GB" sz="2200" dirty="0"/>
              <a:t>How will you keep the prices competitive</a:t>
            </a:r>
          </a:p>
          <a:p>
            <a:pPr lvl="1"/>
            <a:r>
              <a:rPr lang="en-GB" sz="1700" dirty="0"/>
              <a:t>I will be reviewing the market on a regular basis and I would also encourage feedback from members to ensure the offers remain competitive. </a:t>
            </a:r>
          </a:p>
          <a:p>
            <a:r>
              <a:rPr lang="en-GB" sz="2200" dirty="0"/>
              <a:t>Why can’t I have the prices once I join.</a:t>
            </a:r>
          </a:p>
          <a:p>
            <a:pPr lvl="1"/>
            <a:r>
              <a:rPr lang="en-GB" sz="1700" dirty="0"/>
              <a:t>As the prices and service of the suppliers need to be explain in detail and indeed are commercially sensitive  it was felt this is best done by direct contact with the supplier. </a:t>
            </a:r>
          </a:p>
          <a:p>
            <a:r>
              <a:rPr lang="en-GB" sz="2200" dirty="0"/>
              <a:t>I don’t want to be bombarded with calls from suppliers</a:t>
            </a:r>
          </a:p>
          <a:p>
            <a:pPr lvl="1"/>
            <a:r>
              <a:rPr lang="en-GB" sz="1700" dirty="0"/>
              <a:t>You can select in the application form how you want to be contacted and how often</a:t>
            </a:r>
          </a:p>
          <a:p>
            <a:r>
              <a:rPr lang="en-GB" sz="2200" dirty="0"/>
              <a:t>How do I know these suppliers do what they say</a:t>
            </a:r>
          </a:p>
          <a:p>
            <a:pPr lvl="1"/>
            <a:r>
              <a:rPr lang="en-GB" sz="1700" dirty="0"/>
              <a:t>All of the suppliers have been personally used by me in the past few years and have been selected for their performance as well as their competitive pricing.</a:t>
            </a:r>
          </a:p>
          <a:p>
            <a:endParaRPr lang="en-GB" dirty="0"/>
          </a:p>
        </p:txBody>
      </p:sp>
    </p:spTree>
    <p:extLst>
      <p:ext uri="{BB962C8B-B14F-4D97-AF65-F5344CB8AC3E}">
        <p14:creationId xmlns:p14="http://schemas.microsoft.com/office/powerpoint/2010/main" val="9359010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1DE6C-18A1-4D14-94F1-C9FF913F5565}"/>
              </a:ext>
            </a:extLst>
          </p:cNvPr>
          <p:cNvSpPr>
            <a:spLocks noGrp="1"/>
          </p:cNvSpPr>
          <p:nvPr>
            <p:ph type="title"/>
          </p:nvPr>
        </p:nvSpPr>
        <p:spPr>
          <a:xfrm>
            <a:off x="609600" y="87086"/>
            <a:ext cx="10972800" cy="1062445"/>
          </a:xfrm>
        </p:spPr>
        <p:txBody>
          <a:bodyPr/>
          <a:lstStyle/>
          <a:p>
            <a:r>
              <a:rPr lang="en-GB" dirty="0">
                <a:solidFill>
                  <a:schemeClr val="bg1"/>
                </a:solidFill>
              </a:rPr>
              <a:t>FAQ’s</a:t>
            </a:r>
          </a:p>
        </p:txBody>
      </p:sp>
      <p:sp>
        <p:nvSpPr>
          <p:cNvPr id="3" name="Content Placeholder 2">
            <a:extLst>
              <a:ext uri="{FF2B5EF4-FFF2-40B4-BE49-F238E27FC236}">
                <a16:creationId xmlns:a16="http://schemas.microsoft.com/office/drawing/2014/main" id="{F0FE4B62-B7BC-4EC2-B344-BAD428C035F2}"/>
              </a:ext>
            </a:extLst>
          </p:cNvPr>
          <p:cNvSpPr>
            <a:spLocks noGrp="1"/>
          </p:cNvSpPr>
          <p:nvPr>
            <p:ph idx="1"/>
          </p:nvPr>
        </p:nvSpPr>
        <p:spPr/>
        <p:txBody>
          <a:bodyPr>
            <a:normAutofit lnSpcReduction="10000"/>
          </a:bodyPr>
          <a:lstStyle/>
          <a:p>
            <a:r>
              <a:rPr lang="en-GB" sz="2200" dirty="0"/>
              <a:t>Do dealers have to buy from the Marketplace suppliers ?</a:t>
            </a:r>
          </a:p>
          <a:p>
            <a:pPr lvl="1"/>
            <a:r>
              <a:rPr lang="en-GB" sz="1700" dirty="0"/>
              <a:t>No you are free to use as many or as few as you wish.</a:t>
            </a:r>
          </a:p>
          <a:p>
            <a:r>
              <a:rPr lang="en-GB" sz="2000" dirty="0"/>
              <a:t>How long do I have to Join for ?</a:t>
            </a:r>
          </a:p>
          <a:p>
            <a:pPr lvl="1"/>
            <a:r>
              <a:rPr lang="en-GB" sz="1600" dirty="0"/>
              <a:t>The initial sign is for a period of 12 months, after that you are free to cancel your membership and leave the scheme.</a:t>
            </a:r>
          </a:p>
          <a:p>
            <a:pPr lvl="1"/>
            <a:r>
              <a:rPr lang="en-GB" sz="1600" dirty="0"/>
              <a:t>If in the 12 months you can show me you have tried to use a number of suppliers but failed to reach agreement in terms then I will be more than happy to cancel your membership of the club as our aim to  provide something that both members and suppliers want to be part of and benefit from.</a:t>
            </a:r>
          </a:p>
          <a:p>
            <a:r>
              <a:rPr lang="en-GB" sz="2000" dirty="0"/>
              <a:t>Why is there only one supplier for each product and service</a:t>
            </a:r>
          </a:p>
          <a:p>
            <a:pPr lvl="1"/>
            <a:r>
              <a:rPr lang="en-GB" sz="1600" dirty="0"/>
              <a:t>As part of the price negotiation I have confirmed to suppliers they will be the solus supplier of their goods or services. </a:t>
            </a:r>
          </a:p>
          <a:p>
            <a:r>
              <a:rPr lang="en-GB" sz="2000" dirty="0"/>
              <a:t>Can I suggest other products  and services that should be offered by the Club</a:t>
            </a:r>
          </a:p>
          <a:p>
            <a:pPr lvl="1"/>
            <a:r>
              <a:rPr lang="en-GB" sz="1600" dirty="0"/>
              <a:t>Yes I will be looking to broaden the goods and services covered in the future whilst keeping to the ethos of known suppliers. </a:t>
            </a:r>
          </a:p>
          <a:p>
            <a:r>
              <a:rPr lang="en-GB" sz="2000" dirty="0"/>
              <a:t>What is the target market</a:t>
            </a:r>
          </a:p>
          <a:p>
            <a:pPr lvl="1"/>
            <a:r>
              <a:rPr lang="en-GB" sz="1600" dirty="0"/>
              <a:t>All franchised dealers are eligible to join the scheme but I will not exclude independent used car operations if they fit with the Club’s ethos.</a:t>
            </a:r>
          </a:p>
          <a:p>
            <a:pPr lvl="1"/>
            <a:endParaRPr lang="en-GB" sz="2400" dirty="0"/>
          </a:p>
          <a:p>
            <a:endParaRPr lang="en-GB" dirty="0"/>
          </a:p>
        </p:txBody>
      </p:sp>
    </p:spTree>
    <p:extLst>
      <p:ext uri="{BB962C8B-B14F-4D97-AF65-F5344CB8AC3E}">
        <p14:creationId xmlns:p14="http://schemas.microsoft.com/office/powerpoint/2010/main" val="64277854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9245C-396F-4E89-8A53-8ECEA3396762}"/>
              </a:ext>
            </a:extLst>
          </p:cNvPr>
          <p:cNvSpPr>
            <a:spLocks noGrp="1"/>
          </p:cNvSpPr>
          <p:nvPr>
            <p:ph type="title"/>
          </p:nvPr>
        </p:nvSpPr>
        <p:spPr>
          <a:xfrm>
            <a:off x="609600" y="130630"/>
            <a:ext cx="10972800" cy="1018902"/>
          </a:xfrm>
        </p:spPr>
        <p:txBody>
          <a:bodyPr/>
          <a:lstStyle/>
          <a:p>
            <a:r>
              <a:rPr lang="en-GB" dirty="0">
                <a:solidFill>
                  <a:schemeClr val="bg1"/>
                </a:solidFill>
              </a:rPr>
              <a:t>Conclusion</a:t>
            </a:r>
          </a:p>
        </p:txBody>
      </p:sp>
      <p:sp>
        <p:nvSpPr>
          <p:cNvPr id="3" name="Content Placeholder 2">
            <a:extLst>
              <a:ext uri="{FF2B5EF4-FFF2-40B4-BE49-F238E27FC236}">
                <a16:creationId xmlns:a16="http://schemas.microsoft.com/office/drawing/2014/main" id="{9BDBAA16-234B-452D-96F5-3FB73F89F767}"/>
              </a:ext>
            </a:extLst>
          </p:cNvPr>
          <p:cNvSpPr>
            <a:spLocks noGrp="1"/>
          </p:cNvSpPr>
          <p:nvPr>
            <p:ph idx="1"/>
          </p:nvPr>
        </p:nvSpPr>
        <p:spPr/>
        <p:txBody>
          <a:bodyPr>
            <a:normAutofit/>
          </a:bodyPr>
          <a:lstStyle/>
          <a:p>
            <a:r>
              <a:rPr lang="en-GB" dirty="0"/>
              <a:t>If you have any questions or want to discuss joining The Marketplace Club please contact me as follows-:</a:t>
            </a:r>
          </a:p>
          <a:p>
            <a:pPr lvl="1"/>
            <a:r>
              <a:rPr lang="en-GB" dirty="0"/>
              <a:t>Chris Elvidge</a:t>
            </a:r>
          </a:p>
          <a:p>
            <a:pPr lvl="1"/>
            <a:r>
              <a:rPr lang="en-GB" dirty="0"/>
              <a:t>Sixth Gear Solutions Limited</a:t>
            </a:r>
          </a:p>
          <a:p>
            <a:pPr lvl="1"/>
            <a:r>
              <a:rPr lang="en-GB" dirty="0"/>
              <a:t>Mobile: 07775 740666</a:t>
            </a:r>
          </a:p>
          <a:p>
            <a:pPr lvl="1"/>
            <a:r>
              <a:rPr lang="en-GB" dirty="0"/>
              <a:t>Email: </a:t>
            </a:r>
            <a:r>
              <a:rPr lang="en-GB" dirty="0">
                <a:hlinkClick r:id="rId4"/>
              </a:rPr>
              <a:t>chris.elvidge@sixthgearsolutions.co.uk</a:t>
            </a:r>
            <a:endParaRPr lang="en-GB" dirty="0"/>
          </a:p>
          <a:p>
            <a:pPr lvl="1"/>
            <a:r>
              <a:rPr lang="en-GB" dirty="0"/>
              <a:t>Or go to the website </a:t>
            </a:r>
            <a:r>
              <a:rPr lang="en-GB" dirty="0">
                <a:hlinkClick r:id="rId5"/>
              </a:rPr>
              <a:t>www</a:t>
            </a:r>
            <a:r>
              <a:rPr lang="en-GB">
                <a:hlinkClick r:id="rId5"/>
              </a:rPr>
              <a:t>.themarketplaceclub.</a:t>
            </a:r>
            <a:r>
              <a:rPr lang="en-GB" dirty="0">
                <a:hlinkClick r:id="rId5"/>
              </a:rPr>
              <a:t>co.uk</a:t>
            </a:r>
            <a:r>
              <a:rPr lang="en-GB" dirty="0"/>
              <a:t> to complete the application process.</a:t>
            </a:r>
          </a:p>
        </p:txBody>
      </p:sp>
    </p:spTree>
    <p:extLst>
      <p:ext uri="{BB962C8B-B14F-4D97-AF65-F5344CB8AC3E}">
        <p14:creationId xmlns:p14="http://schemas.microsoft.com/office/powerpoint/2010/main" val="1364037299"/>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37177-D7F7-4347-B32F-4A4D86783AB1}"/>
              </a:ext>
            </a:extLst>
          </p:cNvPr>
          <p:cNvSpPr>
            <a:spLocks noGrp="1"/>
          </p:cNvSpPr>
          <p:nvPr>
            <p:ph type="title"/>
          </p:nvPr>
        </p:nvSpPr>
        <p:spPr>
          <a:xfrm>
            <a:off x="609600" y="121920"/>
            <a:ext cx="10972800" cy="1036320"/>
          </a:xfrm>
        </p:spPr>
        <p:txBody>
          <a:bodyPr/>
          <a:lstStyle/>
          <a:p>
            <a:r>
              <a:rPr lang="en-GB" dirty="0">
                <a:solidFill>
                  <a:schemeClr val="bg1"/>
                </a:solidFill>
              </a:rPr>
              <a:t>Why Read This</a:t>
            </a:r>
          </a:p>
        </p:txBody>
      </p:sp>
      <p:sp>
        <p:nvSpPr>
          <p:cNvPr id="3" name="Content Placeholder 2">
            <a:extLst>
              <a:ext uri="{FF2B5EF4-FFF2-40B4-BE49-F238E27FC236}">
                <a16:creationId xmlns:a16="http://schemas.microsoft.com/office/drawing/2014/main" id="{C335C1A5-7D5B-4E45-B1D3-6547072B6A78}"/>
              </a:ext>
            </a:extLst>
          </p:cNvPr>
          <p:cNvSpPr>
            <a:spLocks noGrp="1"/>
          </p:cNvSpPr>
          <p:nvPr>
            <p:ph idx="1"/>
          </p:nvPr>
        </p:nvSpPr>
        <p:spPr/>
        <p:txBody>
          <a:bodyPr>
            <a:normAutofit/>
          </a:bodyPr>
          <a:lstStyle/>
          <a:p>
            <a:r>
              <a:rPr lang="en-GB" dirty="0"/>
              <a:t>Do you sometimes feel that, as a small dealer group or single site operation, you are not competing on a level playing field with your larger Competitors.</a:t>
            </a:r>
          </a:p>
          <a:p>
            <a:r>
              <a:rPr lang="en-GB" dirty="0"/>
              <a:t>Do you also feel that you don’t receive the terms and service from suppliers that your larger competitors do.  </a:t>
            </a:r>
          </a:p>
          <a:p>
            <a:endParaRPr lang="en-GB" dirty="0"/>
          </a:p>
          <a:p>
            <a:r>
              <a:rPr lang="en-GB" b="1" dirty="0">
                <a:solidFill>
                  <a:srgbClr val="FF0000"/>
                </a:solidFill>
              </a:rPr>
              <a:t>If that’s right , then read on as there is a solution for you. </a:t>
            </a:r>
          </a:p>
          <a:p>
            <a:endParaRPr lang="en-GB" dirty="0"/>
          </a:p>
        </p:txBody>
      </p:sp>
    </p:spTree>
    <p:extLst>
      <p:ext uri="{BB962C8B-B14F-4D97-AF65-F5344CB8AC3E}">
        <p14:creationId xmlns:p14="http://schemas.microsoft.com/office/powerpoint/2010/main" val="1255767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5C8FC-F211-403B-A672-6B732B80D2B6}"/>
              </a:ext>
            </a:extLst>
          </p:cNvPr>
          <p:cNvSpPr>
            <a:spLocks noGrp="1"/>
          </p:cNvSpPr>
          <p:nvPr>
            <p:ph type="title"/>
          </p:nvPr>
        </p:nvSpPr>
        <p:spPr>
          <a:xfrm>
            <a:off x="609600" y="130629"/>
            <a:ext cx="10972800" cy="1027611"/>
          </a:xfrm>
        </p:spPr>
        <p:txBody>
          <a:bodyPr/>
          <a:lstStyle/>
          <a:p>
            <a:pPr algn="ctr"/>
            <a:r>
              <a:rPr lang="en-GB" dirty="0">
                <a:solidFill>
                  <a:schemeClr val="bg1"/>
                </a:solidFill>
              </a:rPr>
              <a:t>The Concept</a:t>
            </a:r>
          </a:p>
        </p:txBody>
      </p:sp>
      <p:sp>
        <p:nvSpPr>
          <p:cNvPr id="3" name="Content Placeholder 2">
            <a:extLst>
              <a:ext uri="{FF2B5EF4-FFF2-40B4-BE49-F238E27FC236}">
                <a16:creationId xmlns:a16="http://schemas.microsoft.com/office/drawing/2014/main" id="{2FBEB751-3F43-4830-8E5E-C5FA1292F0E6}"/>
              </a:ext>
            </a:extLst>
          </p:cNvPr>
          <p:cNvSpPr>
            <a:spLocks noGrp="1"/>
          </p:cNvSpPr>
          <p:nvPr>
            <p:ph idx="1"/>
          </p:nvPr>
        </p:nvSpPr>
        <p:spPr/>
        <p:txBody>
          <a:bodyPr>
            <a:normAutofit/>
          </a:bodyPr>
          <a:lstStyle/>
          <a:p>
            <a:r>
              <a:rPr lang="en-GB" sz="2000" dirty="0"/>
              <a:t>I have been in Senior FD and MD roles in the Motor Industry 25+ years across several large groups covering many different Franchises. </a:t>
            </a:r>
          </a:p>
          <a:p>
            <a:r>
              <a:rPr lang="en-GB" sz="2000" dirty="0"/>
              <a:t>During that time I have dealt with many different suppliers of products and services.</a:t>
            </a:r>
          </a:p>
          <a:p>
            <a:r>
              <a:rPr lang="en-GB" sz="2000" dirty="0"/>
              <a:t>I have seen products that work and those that don’t.</a:t>
            </a:r>
          </a:p>
          <a:p>
            <a:r>
              <a:rPr lang="en-GB" sz="2000" dirty="0"/>
              <a:t>I have experienced great service and sometimes not.</a:t>
            </a:r>
          </a:p>
          <a:p>
            <a:r>
              <a:rPr lang="en-GB" sz="2000" dirty="0"/>
              <a:t>I have seen good and poor pricing.</a:t>
            </a:r>
          </a:p>
          <a:p>
            <a:r>
              <a:rPr lang="en-GB" sz="2000" dirty="0"/>
              <a:t>But, what I have ended up with is a network of excellent suppliers who I believe are the best in their field, with outstanding products, backed up by excellent service, competitive pricing and who I have personally dealt with and trust.</a:t>
            </a:r>
          </a:p>
          <a:p>
            <a:r>
              <a:rPr lang="en-GB" sz="2000" dirty="0"/>
              <a:t>The Marketplace Club  aims to bring together these suppliers under one umbrella. </a:t>
            </a:r>
          </a:p>
          <a:p>
            <a:r>
              <a:rPr lang="en-GB" sz="2000" dirty="0"/>
              <a:t>Thus enabling dealers to take advantage of pre agreed pricing from proven suppliers who deliver what they promise.</a:t>
            </a:r>
          </a:p>
        </p:txBody>
      </p:sp>
    </p:spTree>
    <p:extLst>
      <p:ext uri="{BB962C8B-B14F-4D97-AF65-F5344CB8AC3E}">
        <p14:creationId xmlns:p14="http://schemas.microsoft.com/office/powerpoint/2010/main" val="13838022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9A3D1-D0CA-46A8-A98A-A80C41BAEDA7}"/>
              </a:ext>
            </a:extLst>
          </p:cNvPr>
          <p:cNvSpPr>
            <a:spLocks noGrp="1"/>
          </p:cNvSpPr>
          <p:nvPr>
            <p:ph type="title"/>
          </p:nvPr>
        </p:nvSpPr>
        <p:spPr>
          <a:xfrm>
            <a:off x="609600" y="83049"/>
            <a:ext cx="10972800" cy="1075191"/>
          </a:xfrm>
        </p:spPr>
        <p:txBody>
          <a:bodyPr/>
          <a:lstStyle/>
          <a:p>
            <a:r>
              <a:rPr lang="en-GB" dirty="0">
                <a:solidFill>
                  <a:schemeClr val="bg1"/>
                </a:solidFill>
              </a:rPr>
              <a:t>Dealer Benefits</a:t>
            </a:r>
          </a:p>
        </p:txBody>
      </p:sp>
      <p:sp>
        <p:nvSpPr>
          <p:cNvPr id="3" name="Content Placeholder 2">
            <a:extLst>
              <a:ext uri="{FF2B5EF4-FFF2-40B4-BE49-F238E27FC236}">
                <a16:creationId xmlns:a16="http://schemas.microsoft.com/office/drawing/2014/main" id="{4D76DFAC-BD33-4202-A262-6DA065130AD0}"/>
              </a:ext>
            </a:extLst>
          </p:cNvPr>
          <p:cNvSpPr>
            <a:spLocks noGrp="1"/>
          </p:cNvSpPr>
          <p:nvPr>
            <p:ph idx="1"/>
          </p:nvPr>
        </p:nvSpPr>
        <p:spPr/>
        <p:txBody>
          <a:bodyPr>
            <a:normAutofit/>
          </a:bodyPr>
          <a:lstStyle/>
          <a:p>
            <a:r>
              <a:rPr lang="en-GB" sz="2000" dirty="0"/>
              <a:t>The reassurance that suppliers have been used personally by me in recent years and have been proven to-: </a:t>
            </a:r>
          </a:p>
          <a:p>
            <a:pPr lvl="1"/>
            <a:r>
              <a:rPr lang="en-GB" sz="1600" dirty="0"/>
              <a:t>Provide the products and services as described</a:t>
            </a:r>
          </a:p>
          <a:p>
            <a:pPr lvl="1"/>
            <a:r>
              <a:rPr lang="en-GB" sz="1600" dirty="0"/>
              <a:t>Provide comprehensive support and back up </a:t>
            </a:r>
          </a:p>
          <a:p>
            <a:pPr lvl="1"/>
            <a:r>
              <a:rPr lang="en-GB" sz="1600" dirty="0"/>
              <a:t>Be innovative and market leading</a:t>
            </a:r>
          </a:p>
          <a:p>
            <a:pPr lvl="1"/>
            <a:r>
              <a:rPr lang="en-GB" sz="1600" dirty="0"/>
              <a:t>Act in a professional and trustworthy way</a:t>
            </a:r>
          </a:p>
          <a:p>
            <a:pPr lvl="1"/>
            <a:r>
              <a:rPr lang="en-GB" sz="1600" dirty="0"/>
              <a:t>Have proved themselves in a competitive market</a:t>
            </a:r>
          </a:p>
          <a:p>
            <a:r>
              <a:rPr lang="en-GB" sz="2000" dirty="0"/>
              <a:t>Receive advantageous terms that have been agreed in advance.</a:t>
            </a:r>
          </a:p>
          <a:p>
            <a:pPr lvl="1"/>
            <a:r>
              <a:rPr lang="en-GB" sz="1600" dirty="0"/>
              <a:t>It should be noted there maybe odd occasions when a supplier has done a national deal with a manufacturer that my terms will only be as good as those and not better.</a:t>
            </a:r>
          </a:p>
          <a:p>
            <a:r>
              <a:rPr lang="en-GB" sz="2000" dirty="0"/>
              <a:t>Access to products and services that have been tried and tested and do as described.</a:t>
            </a:r>
          </a:p>
          <a:p>
            <a:r>
              <a:rPr lang="en-GB" sz="2000" dirty="0"/>
              <a:t>No fees or subscriptions to join.</a:t>
            </a:r>
          </a:p>
          <a:p>
            <a:r>
              <a:rPr lang="en-GB" sz="1400" dirty="0"/>
              <a:t>It should be noted that there is a also a very small commission paid by the Supplier to the </a:t>
            </a:r>
            <a:r>
              <a:rPr lang="en-GB" sz="1400" dirty="0" err="1"/>
              <a:t>The</a:t>
            </a:r>
            <a:r>
              <a:rPr lang="en-GB" sz="1400" dirty="0"/>
              <a:t> Marketplace Club depending on the business conducted and that is how I make a return for operating the Club .</a:t>
            </a:r>
          </a:p>
          <a:p>
            <a:endParaRPr lang="en-GB" sz="2000" dirty="0"/>
          </a:p>
        </p:txBody>
      </p:sp>
    </p:spTree>
    <p:extLst>
      <p:ext uri="{BB962C8B-B14F-4D97-AF65-F5344CB8AC3E}">
        <p14:creationId xmlns:p14="http://schemas.microsoft.com/office/powerpoint/2010/main" val="36324040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36537-2575-43EB-B05B-3DED57DF43C1}"/>
              </a:ext>
            </a:extLst>
          </p:cNvPr>
          <p:cNvSpPr>
            <a:spLocks noGrp="1"/>
          </p:cNvSpPr>
          <p:nvPr>
            <p:ph type="title"/>
          </p:nvPr>
        </p:nvSpPr>
        <p:spPr>
          <a:xfrm>
            <a:off x="551203" y="160336"/>
            <a:ext cx="10972800" cy="997904"/>
          </a:xfrm>
        </p:spPr>
        <p:txBody>
          <a:bodyPr/>
          <a:lstStyle/>
          <a:p>
            <a:r>
              <a:rPr lang="en-GB" dirty="0">
                <a:solidFill>
                  <a:schemeClr val="bg1"/>
                </a:solidFill>
              </a:rPr>
              <a:t>Who are the Suppliers</a:t>
            </a:r>
          </a:p>
        </p:txBody>
      </p:sp>
      <p:sp>
        <p:nvSpPr>
          <p:cNvPr id="3" name="Content Placeholder 2">
            <a:extLst>
              <a:ext uri="{FF2B5EF4-FFF2-40B4-BE49-F238E27FC236}">
                <a16:creationId xmlns:a16="http://schemas.microsoft.com/office/drawing/2014/main" id="{669B2F41-0441-4655-A10E-509D4E50C118}"/>
              </a:ext>
            </a:extLst>
          </p:cNvPr>
          <p:cNvSpPr>
            <a:spLocks noGrp="1"/>
          </p:cNvSpPr>
          <p:nvPr>
            <p:ph idx="1"/>
          </p:nvPr>
        </p:nvSpPr>
        <p:spPr>
          <a:xfrm>
            <a:off x="803304" y="1600201"/>
            <a:ext cx="10468599" cy="4525963"/>
          </a:xfrm>
        </p:spPr>
        <p:txBody>
          <a:bodyPr>
            <a:normAutofit/>
          </a:bodyPr>
          <a:lstStyle/>
          <a:p>
            <a:r>
              <a:rPr lang="en-GB" sz="2000" dirty="0"/>
              <a:t>There are currently 17 suppliers dedicated to the scheme and more will be added in 6 months time once the Club is fully up and running.</a:t>
            </a:r>
          </a:p>
          <a:p>
            <a:r>
              <a:rPr lang="en-GB" sz="2000" dirty="0"/>
              <a:t>These suppliers along with a short description of their business area are listed on the next few slides.</a:t>
            </a:r>
          </a:p>
          <a:p>
            <a:r>
              <a:rPr lang="en-GB" sz="2000" dirty="0"/>
              <a:t>Further details of these suppliers and the products and services they offer are shown in the electronic brochure which can be viewed by clicking </a:t>
            </a:r>
            <a:r>
              <a:rPr lang="en-GB" sz="2000" dirty="0">
                <a:hlinkClick r:id="rId4"/>
              </a:rPr>
              <a:t>here</a:t>
            </a:r>
            <a:r>
              <a:rPr lang="en-GB" sz="2000" dirty="0"/>
              <a:t> or by going to the dedicated website at </a:t>
            </a:r>
            <a:r>
              <a:rPr lang="en-GB" sz="2000" dirty="0">
                <a:hlinkClick r:id="rId5"/>
              </a:rPr>
              <a:t>www.themarketplaceclub.co.uk</a:t>
            </a:r>
            <a:endParaRPr lang="en-GB" sz="2000" dirty="0"/>
          </a:p>
        </p:txBody>
      </p:sp>
    </p:spTree>
    <p:extLst>
      <p:ext uri="{BB962C8B-B14F-4D97-AF65-F5344CB8AC3E}">
        <p14:creationId xmlns:p14="http://schemas.microsoft.com/office/powerpoint/2010/main" val="28903867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EDCB5-3753-4527-BE86-D1842135C257}"/>
              </a:ext>
            </a:extLst>
          </p:cNvPr>
          <p:cNvSpPr>
            <a:spLocks noGrp="1"/>
          </p:cNvSpPr>
          <p:nvPr>
            <p:ph type="title"/>
          </p:nvPr>
        </p:nvSpPr>
        <p:spPr>
          <a:xfrm>
            <a:off x="609600" y="87086"/>
            <a:ext cx="10972800" cy="1053737"/>
          </a:xfrm>
        </p:spPr>
        <p:txBody>
          <a:bodyPr/>
          <a:lstStyle/>
          <a:p>
            <a:r>
              <a:rPr lang="en-GB" dirty="0">
                <a:solidFill>
                  <a:schemeClr val="bg1"/>
                </a:solidFill>
              </a:rPr>
              <a:t>Suppliers in the Club</a:t>
            </a:r>
          </a:p>
        </p:txBody>
      </p:sp>
      <p:graphicFrame>
        <p:nvGraphicFramePr>
          <p:cNvPr id="4" name="Content Placeholder 3">
            <a:extLst>
              <a:ext uri="{FF2B5EF4-FFF2-40B4-BE49-F238E27FC236}">
                <a16:creationId xmlns:a16="http://schemas.microsoft.com/office/drawing/2014/main" id="{DF31B0E5-A862-4E60-8BDB-159DD5B5198A}"/>
              </a:ext>
            </a:extLst>
          </p:cNvPr>
          <p:cNvGraphicFramePr>
            <a:graphicFrameLocks noGrp="1"/>
          </p:cNvGraphicFramePr>
          <p:nvPr>
            <p:ph idx="1"/>
            <p:extLst>
              <p:ext uri="{D42A27DB-BD31-4B8C-83A1-F6EECF244321}">
                <p14:modId xmlns:p14="http://schemas.microsoft.com/office/powerpoint/2010/main" val="2338263791"/>
              </p:ext>
            </p:extLst>
          </p:nvPr>
        </p:nvGraphicFramePr>
        <p:xfrm>
          <a:off x="269846" y="1795243"/>
          <a:ext cx="11652308" cy="2560320"/>
        </p:xfrm>
        <a:graphic>
          <a:graphicData uri="http://schemas.openxmlformats.org/drawingml/2006/table">
            <a:tbl>
              <a:tblPr firstRow="1" bandRow="1">
                <a:tableStyleId>{5C22544A-7EE6-4342-B048-85BDC9FD1C3A}</a:tableStyleId>
              </a:tblPr>
              <a:tblGrid>
                <a:gridCol w="3337420">
                  <a:extLst>
                    <a:ext uri="{9D8B030D-6E8A-4147-A177-3AD203B41FA5}">
                      <a16:colId xmlns:a16="http://schemas.microsoft.com/office/drawing/2014/main" val="3992093080"/>
                    </a:ext>
                  </a:extLst>
                </a:gridCol>
                <a:gridCol w="8314888">
                  <a:extLst>
                    <a:ext uri="{9D8B030D-6E8A-4147-A177-3AD203B41FA5}">
                      <a16:colId xmlns:a16="http://schemas.microsoft.com/office/drawing/2014/main" val="174833245"/>
                    </a:ext>
                  </a:extLst>
                </a:gridCol>
              </a:tblGrid>
              <a:tr h="322164">
                <a:tc>
                  <a:txBody>
                    <a:bodyPr/>
                    <a:lstStyle/>
                    <a:p>
                      <a:r>
                        <a:rPr lang="en-GB" dirty="0"/>
                        <a:t>Supplier</a:t>
                      </a:r>
                    </a:p>
                  </a:txBody>
                  <a:tcPr/>
                </a:tc>
                <a:tc>
                  <a:txBody>
                    <a:bodyPr/>
                    <a:lstStyle/>
                    <a:p>
                      <a:r>
                        <a:rPr lang="en-GB" dirty="0"/>
                        <a:t>Description of Services</a:t>
                      </a:r>
                    </a:p>
                  </a:txBody>
                  <a:tcPr/>
                </a:tc>
                <a:extLst>
                  <a:ext uri="{0D108BD9-81ED-4DB2-BD59-A6C34878D82A}">
                    <a16:rowId xmlns:a16="http://schemas.microsoft.com/office/drawing/2014/main" val="3001726303"/>
                  </a:ext>
                </a:extLst>
              </a:tr>
              <a:tr h="563786">
                <a:tc>
                  <a:txBody>
                    <a:bodyPr/>
                    <a:lstStyle/>
                    <a:p>
                      <a:pPr algn="l"/>
                      <a:r>
                        <a:rPr lang="en-GB" sz="1600" dirty="0"/>
                        <a:t>Autoguard Warranties Ltd</a:t>
                      </a:r>
                    </a:p>
                  </a:txBody>
                  <a:tcPr anchor="ctr"/>
                </a:tc>
                <a:tc>
                  <a:txBody>
                    <a:bodyPr/>
                    <a:lstStyle/>
                    <a:p>
                      <a:r>
                        <a:rPr lang="en-GB" sz="1200" dirty="0"/>
                        <a:t>Warranty - A experienced National and International provider of warranty products, offering a comprehensive range of pre-defined and bespoke products, with an excellent reputation for Dealer Sales and Customer Claims support but as importantly helping to promote customer retention in Aftersales.</a:t>
                      </a:r>
                    </a:p>
                  </a:txBody>
                  <a:tcPr anchor="ctr"/>
                </a:tc>
                <a:extLst>
                  <a:ext uri="{0D108BD9-81ED-4DB2-BD59-A6C34878D82A}">
                    <a16:rowId xmlns:a16="http://schemas.microsoft.com/office/drawing/2014/main" val="4071773961"/>
                  </a:ext>
                </a:extLst>
              </a:tr>
              <a:tr h="402705">
                <a:tc>
                  <a:txBody>
                    <a:bodyPr/>
                    <a:lstStyle/>
                    <a:p>
                      <a:pPr algn="l"/>
                      <a:r>
                        <a:rPr lang="en-GB" sz="1600" dirty="0"/>
                        <a:t>Autoguard Warranties Ltd</a:t>
                      </a:r>
                    </a:p>
                  </a:txBody>
                  <a:tcPr anchor="ctr"/>
                </a:tc>
                <a:tc>
                  <a:txBody>
                    <a:bodyPr/>
                    <a:lstStyle/>
                    <a:p>
                      <a:r>
                        <a:rPr lang="en-GB" sz="1200" dirty="0"/>
                        <a:t>GAP, Smart Repairs and Tyre Insurance.-An established provider of a range of Sales support products, which offer an excellent opportunity for additional profit, in areas which complement the Sales process.</a:t>
                      </a:r>
                    </a:p>
                  </a:txBody>
                  <a:tcPr anchor="ctr"/>
                </a:tc>
                <a:extLst>
                  <a:ext uri="{0D108BD9-81ED-4DB2-BD59-A6C34878D82A}">
                    <a16:rowId xmlns:a16="http://schemas.microsoft.com/office/drawing/2014/main" val="1810395647"/>
                  </a:ext>
                </a:extLst>
              </a:tr>
              <a:tr h="402705">
                <a:tc>
                  <a:txBody>
                    <a:bodyPr/>
                    <a:lstStyle/>
                    <a:p>
                      <a:pPr algn="l"/>
                      <a:r>
                        <a:rPr lang="en-GB" sz="1600" dirty="0"/>
                        <a:t>Bluesky Interactive</a:t>
                      </a:r>
                    </a:p>
                  </a:txBody>
                  <a:tcPr anchor="ctr"/>
                </a:tc>
                <a:tc>
                  <a:txBody>
                    <a:bodyPr/>
                    <a:lstStyle/>
                    <a:p>
                      <a:r>
                        <a:rPr lang="en-GB" sz="1200" dirty="0"/>
                        <a:t>A dedicated specialist in car dealer web design and online marketing that knows the automotive industry inside out. Everything we do is geared around helping you achieve your objectives, and making recommendations that drive your business forward.</a:t>
                      </a:r>
                    </a:p>
                  </a:txBody>
                  <a:tcPr anchor="ctr"/>
                </a:tc>
                <a:extLst>
                  <a:ext uri="{0D108BD9-81ED-4DB2-BD59-A6C34878D82A}">
                    <a16:rowId xmlns:a16="http://schemas.microsoft.com/office/drawing/2014/main" val="3583547321"/>
                  </a:ext>
                </a:extLst>
              </a:tr>
              <a:tr h="563786">
                <a:tc>
                  <a:txBody>
                    <a:bodyPr/>
                    <a:lstStyle/>
                    <a:p>
                      <a:pPr algn="l"/>
                      <a:r>
                        <a:rPr lang="en-GB" sz="1600" dirty="0"/>
                        <a:t>Diamondbrite Automotive – Jewelultra </a:t>
                      </a:r>
                    </a:p>
                  </a:txBody>
                  <a:tcPr anchor="ctr"/>
                </a:tc>
                <a:tc>
                  <a:txBody>
                    <a:bodyPr/>
                    <a:lstStyle/>
                    <a:p>
                      <a:r>
                        <a:rPr lang="en-GB" sz="1200" dirty="0"/>
                        <a:t>We are best known for our market leading Diamondbrite Paint and Upholstery Protection which we have been supplying Franchised dealers with since 1992. Diamondbrite gives dealers an additional profit stream as well as enhancing the appearance of their customers vehicles.</a:t>
                      </a:r>
                    </a:p>
                  </a:txBody>
                  <a:tcPr anchor="ctr"/>
                </a:tc>
                <a:extLst>
                  <a:ext uri="{0D108BD9-81ED-4DB2-BD59-A6C34878D82A}">
                    <a16:rowId xmlns:a16="http://schemas.microsoft.com/office/drawing/2014/main" val="765507927"/>
                  </a:ext>
                </a:extLst>
              </a:tr>
            </a:tbl>
          </a:graphicData>
        </a:graphic>
      </p:graphicFrame>
    </p:spTree>
    <p:extLst>
      <p:ext uri="{BB962C8B-B14F-4D97-AF65-F5344CB8AC3E}">
        <p14:creationId xmlns:p14="http://schemas.microsoft.com/office/powerpoint/2010/main" val="382897697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EDCB5-3753-4527-BE86-D1842135C257}"/>
              </a:ext>
            </a:extLst>
          </p:cNvPr>
          <p:cNvSpPr>
            <a:spLocks noGrp="1"/>
          </p:cNvSpPr>
          <p:nvPr>
            <p:ph type="title"/>
          </p:nvPr>
        </p:nvSpPr>
        <p:spPr>
          <a:xfrm>
            <a:off x="609600" y="87086"/>
            <a:ext cx="10972800" cy="1053737"/>
          </a:xfrm>
        </p:spPr>
        <p:txBody>
          <a:bodyPr/>
          <a:lstStyle/>
          <a:p>
            <a:r>
              <a:rPr lang="en-GB" dirty="0">
                <a:solidFill>
                  <a:schemeClr val="bg1"/>
                </a:solidFill>
              </a:rPr>
              <a:t>Suppliers in the Club</a:t>
            </a:r>
          </a:p>
        </p:txBody>
      </p:sp>
      <p:graphicFrame>
        <p:nvGraphicFramePr>
          <p:cNvPr id="4" name="Content Placeholder 3">
            <a:extLst>
              <a:ext uri="{FF2B5EF4-FFF2-40B4-BE49-F238E27FC236}">
                <a16:creationId xmlns:a16="http://schemas.microsoft.com/office/drawing/2014/main" id="{DF31B0E5-A862-4E60-8BDB-159DD5B5198A}"/>
              </a:ext>
            </a:extLst>
          </p:cNvPr>
          <p:cNvGraphicFramePr>
            <a:graphicFrameLocks noGrp="1"/>
          </p:cNvGraphicFramePr>
          <p:nvPr>
            <p:ph idx="1"/>
            <p:extLst>
              <p:ext uri="{D42A27DB-BD31-4B8C-83A1-F6EECF244321}">
                <p14:modId xmlns:p14="http://schemas.microsoft.com/office/powerpoint/2010/main" val="1776755662"/>
              </p:ext>
            </p:extLst>
          </p:nvPr>
        </p:nvGraphicFramePr>
        <p:xfrm>
          <a:off x="385894" y="1577050"/>
          <a:ext cx="11669086" cy="3444240"/>
        </p:xfrm>
        <a:graphic>
          <a:graphicData uri="http://schemas.openxmlformats.org/drawingml/2006/table">
            <a:tbl>
              <a:tblPr firstRow="1" bandRow="1">
                <a:tableStyleId>{5C22544A-7EE6-4342-B048-85BDC9FD1C3A}</a:tableStyleId>
              </a:tblPr>
              <a:tblGrid>
                <a:gridCol w="3061119">
                  <a:extLst>
                    <a:ext uri="{9D8B030D-6E8A-4147-A177-3AD203B41FA5}">
                      <a16:colId xmlns:a16="http://schemas.microsoft.com/office/drawing/2014/main" val="3992093080"/>
                    </a:ext>
                  </a:extLst>
                </a:gridCol>
                <a:gridCol w="8607967">
                  <a:extLst>
                    <a:ext uri="{9D8B030D-6E8A-4147-A177-3AD203B41FA5}">
                      <a16:colId xmlns:a16="http://schemas.microsoft.com/office/drawing/2014/main" val="174833245"/>
                    </a:ext>
                  </a:extLst>
                </a:gridCol>
              </a:tblGrid>
              <a:tr h="0">
                <a:tc>
                  <a:txBody>
                    <a:bodyPr/>
                    <a:lstStyle/>
                    <a:p>
                      <a:r>
                        <a:rPr lang="en-GB" dirty="0"/>
                        <a:t>Supplier</a:t>
                      </a:r>
                    </a:p>
                  </a:txBody>
                  <a:tcPr/>
                </a:tc>
                <a:tc>
                  <a:txBody>
                    <a:bodyPr/>
                    <a:lstStyle/>
                    <a:p>
                      <a:r>
                        <a:rPr lang="en-GB" dirty="0"/>
                        <a:t>Description of Services</a:t>
                      </a:r>
                    </a:p>
                  </a:txBody>
                  <a:tcPr/>
                </a:tc>
                <a:extLst>
                  <a:ext uri="{0D108BD9-81ED-4DB2-BD59-A6C34878D82A}">
                    <a16:rowId xmlns:a16="http://schemas.microsoft.com/office/drawing/2014/main" val="3001726303"/>
                  </a:ext>
                </a:extLst>
              </a:tr>
              <a:tr h="0">
                <a:tc>
                  <a:txBody>
                    <a:bodyPr/>
                    <a:lstStyle/>
                    <a:p>
                      <a:pPr algn="l"/>
                      <a:r>
                        <a:rPr lang="en-GB" sz="1600" dirty="0"/>
                        <a:t>Evolution Motor Finance</a:t>
                      </a:r>
                    </a:p>
                  </a:txBody>
                  <a:tcPr anchor="ctr"/>
                </a:tc>
                <a:tc>
                  <a:txBody>
                    <a:bodyPr/>
                    <a:lstStyle/>
                    <a:p>
                      <a:r>
                        <a:rPr lang="en-GB" sz="1200" dirty="0"/>
                        <a:t>The leading motor finance and technology solution for dealers who want to generate more leads, improve compliance and sell more vehicles.</a:t>
                      </a:r>
                    </a:p>
                  </a:txBody>
                  <a:tcPr anchor="ctr"/>
                </a:tc>
                <a:extLst>
                  <a:ext uri="{0D108BD9-81ED-4DB2-BD59-A6C34878D82A}">
                    <a16:rowId xmlns:a16="http://schemas.microsoft.com/office/drawing/2014/main" val="1810395647"/>
                  </a:ext>
                </a:extLst>
              </a:tr>
              <a:tr h="0">
                <a:tc>
                  <a:txBody>
                    <a:bodyPr/>
                    <a:lstStyle/>
                    <a:p>
                      <a:pPr algn="l"/>
                      <a:r>
                        <a:rPr lang="en-GB" sz="1600" dirty="0"/>
                        <a:t>Financial Performance Solutions</a:t>
                      </a:r>
                    </a:p>
                  </a:txBody>
                  <a:tcPr anchor="ctr"/>
                </a:tc>
                <a:tc>
                  <a:txBody>
                    <a:bodyPr/>
                    <a:lstStyle/>
                    <a:p>
                      <a:r>
                        <a:rPr lang="en-GB" sz="1200" dirty="0"/>
                        <a:t>Intelligent business reporting for the Motor Trade - with bespoke web based real time Dashboards, DOC's, Forecasts, Management Accounts and Budgets.</a:t>
                      </a:r>
                    </a:p>
                  </a:txBody>
                  <a:tcPr anchor="ctr"/>
                </a:tc>
                <a:extLst>
                  <a:ext uri="{0D108BD9-81ED-4DB2-BD59-A6C34878D82A}">
                    <a16:rowId xmlns:a16="http://schemas.microsoft.com/office/drawing/2014/main" val="1984220235"/>
                  </a:ext>
                </a:extLst>
              </a:tr>
              <a:tr h="0">
                <a:tc>
                  <a:txBody>
                    <a:bodyPr/>
                    <a:lstStyle/>
                    <a:p>
                      <a:pPr algn="l"/>
                      <a:r>
                        <a:rPr lang="en-GB" sz="1600" dirty="0"/>
                        <a:t>Franklands Insurance and Risk Management</a:t>
                      </a:r>
                    </a:p>
                  </a:txBody>
                  <a:tcPr anchor="ctr"/>
                </a:tc>
                <a:tc>
                  <a:txBody>
                    <a:bodyPr/>
                    <a:lstStyle/>
                    <a:p>
                      <a:r>
                        <a:rPr lang="en-GB" sz="1200" dirty="0"/>
                        <a:t>Insurance Brokers not only placing insurance for the motor trade sector, but also supporting the management of risk within this sector</a:t>
                      </a:r>
                    </a:p>
                  </a:txBody>
                  <a:tcPr anchor="ctr"/>
                </a:tc>
                <a:extLst>
                  <a:ext uri="{0D108BD9-81ED-4DB2-BD59-A6C34878D82A}">
                    <a16:rowId xmlns:a16="http://schemas.microsoft.com/office/drawing/2014/main" val="1730271467"/>
                  </a:ext>
                </a:extLst>
              </a:tr>
              <a:tr h="0">
                <a:tc>
                  <a:txBody>
                    <a:bodyPr/>
                    <a:lstStyle/>
                    <a:p>
                      <a:pPr algn="l"/>
                      <a:r>
                        <a:rPr lang="en-GB" sz="1600" dirty="0"/>
                        <a:t>Grape Benefits</a:t>
                      </a:r>
                    </a:p>
                  </a:txBody>
                  <a:tcPr anchor="ctr"/>
                </a:tc>
                <a:tc>
                  <a:txBody>
                    <a:bodyPr/>
                    <a:lstStyle/>
                    <a:p>
                      <a:r>
                        <a:rPr lang="en-GB" sz="1200" dirty="0"/>
                        <a:t>We are FCA regulated, Independent Financial Advisers specialising in personnel bespoke pensions advice for Individuals and Businesses.</a:t>
                      </a:r>
                    </a:p>
                  </a:txBody>
                  <a:tcPr anchor="ctr"/>
                </a:tc>
                <a:extLst>
                  <a:ext uri="{0D108BD9-81ED-4DB2-BD59-A6C34878D82A}">
                    <a16:rowId xmlns:a16="http://schemas.microsoft.com/office/drawing/2014/main" val="765507927"/>
                  </a:ext>
                </a:extLst>
              </a:tr>
              <a:tr h="0">
                <a:tc>
                  <a:txBody>
                    <a:bodyPr/>
                    <a:lstStyle/>
                    <a:p>
                      <a:pPr algn="l" fontAlgn="b"/>
                      <a:r>
                        <a:rPr lang="en-GB" sz="1600" b="0" i="0" u="none" strike="noStrike" dirty="0">
                          <a:solidFill>
                            <a:srgbClr val="000000"/>
                          </a:solidFill>
                          <a:effectLst/>
                          <a:latin typeface="Calibri" panose="020F0502020204030204" pitchFamily="34" charset="0"/>
                          <a:cs typeface="Calibri" panose="020F0502020204030204" pitchFamily="34" charset="0"/>
                        </a:rPr>
                        <a:t> MB Advertising &amp; Marketing</a:t>
                      </a:r>
                    </a:p>
                  </a:txBody>
                  <a:tcPr marL="9525" marR="9525" marT="9525" marB="0" anchor="ctr"/>
                </a:tc>
                <a:tc>
                  <a:txBody>
                    <a:bodyPr/>
                    <a:lstStyle/>
                    <a:p>
                      <a:r>
                        <a:rPr lang="en-GB" sz="1200" dirty="0"/>
                        <a:t>Automotive CRM experts delivering bespoke solutions based on your requirements and our expert industry experience and best practice.</a:t>
                      </a:r>
                    </a:p>
                  </a:txBody>
                  <a:tcPr anchor="ctr"/>
                </a:tc>
                <a:extLst>
                  <a:ext uri="{0D108BD9-81ED-4DB2-BD59-A6C34878D82A}">
                    <a16:rowId xmlns:a16="http://schemas.microsoft.com/office/drawing/2014/main" val="3664058055"/>
                  </a:ext>
                </a:extLst>
              </a:tr>
              <a:tr h="0">
                <a:tc>
                  <a:txBody>
                    <a:bodyPr/>
                    <a:lstStyle/>
                    <a:p>
                      <a:pPr algn="l"/>
                      <a:r>
                        <a:rPr lang="en-GB" sz="1600" dirty="0"/>
                        <a:t>Motor Detox</a:t>
                      </a:r>
                    </a:p>
                  </a:txBody>
                  <a:tcPr anchor="ctr"/>
                </a:tc>
                <a:tc>
                  <a:txBody>
                    <a:bodyPr/>
                    <a:lstStyle/>
                    <a:p>
                      <a:r>
                        <a:rPr lang="en-GB" sz="1200" dirty="0"/>
                        <a:t>Innovative supplier of service department add-ons, through our; training, support and reporting, we have a proven track record of improving departmental knowledge and sales techniques, increasing penetration and helping improve customer satisfaction.</a:t>
                      </a:r>
                    </a:p>
                  </a:txBody>
                  <a:tcPr anchor="ctr"/>
                </a:tc>
                <a:extLst>
                  <a:ext uri="{0D108BD9-81ED-4DB2-BD59-A6C34878D82A}">
                    <a16:rowId xmlns:a16="http://schemas.microsoft.com/office/drawing/2014/main" val="225599090"/>
                  </a:ext>
                </a:extLst>
              </a:tr>
              <a:tr h="0">
                <a:tc>
                  <a:txBody>
                    <a:bodyPr/>
                    <a:lstStyle/>
                    <a:p>
                      <a:pPr algn="l"/>
                      <a:r>
                        <a:rPr lang="en-GB" sz="1600" dirty="0"/>
                        <a:t>Motor Socials</a:t>
                      </a:r>
                    </a:p>
                  </a:txBody>
                  <a:tcPr anchor="ctr"/>
                </a:tc>
                <a:tc>
                  <a:txBody>
                    <a:bodyPr/>
                    <a:lstStyle/>
                    <a:p>
                      <a:r>
                        <a:rPr lang="en-GB" sz="1200" b="0" i="0" kern="1200" dirty="0">
                          <a:solidFill>
                            <a:schemeClr val="dk1"/>
                          </a:solidFill>
                          <a:effectLst/>
                          <a:latin typeface="+mn-lt"/>
                          <a:ea typeface="+mn-ea"/>
                          <a:cs typeface="+mn-cs"/>
                        </a:rPr>
                        <a:t>Motor Socials are a bespoke social media management company for Independent Car Dealers and Dealer Groups.</a:t>
                      </a:r>
                      <a:endParaRPr lang="en-GB" sz="1200" dirty="0"/>
                    </a:p>
                  </a:txBody>
                  <a:tcPr anchor="ctr"/>
                </a:tc>
                <a:extLst>
                  <a:ext uri="{0D108BD9-81ED-4DB2-BD59-A6C34878D82A}">
                    <a16:rowId xmlns:a16="http://schemas.microsoft.com/office/drawing/2014/main" val="3363799255"/>
                  </a:ext>
                </a:extLst>
              </a:tr>
            </a:tbl>
          </a:graphicData>
        </a:graphic>
      </p:graphicFrame>
    </p:spTree>
    <p:extLst>
      <p:ext uri="{BB962C8B-B14F-4D97-AF65-F5344CB8AC3E}">
        <p14:creationId xmlns:p14="http://schemas.microsoft.com/office/powerpoint/2010/main" val="1637280635"/>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EDCB5-3753-4527-BE86-D1842135C257}"/>
              </a:ext>
            </a:extLst>
          </p:cNvPr>
          <p:cNvSpPr>
            <a:spLocks noGrp="1"/>
          </p:cNvSpPr>
          <p:nvPr>
            <p:ph type="title"/>
          </p:nvPr>
        </p:nvSpPr>
        <p:spPr>
          <a:xfrm>
            <a:off x="609600" y="87086"/>
            <a:ext cx="10972800" cy="1053737"/>
          </a:xfrm>
        </p:spPr>
        <p:txBody>
          <a:bodyPr/>
          <a:lstStyle/>
          <a:p>
            <a:r>
              <a:rPr lang="en-GB" dirty="0">
                <a:solidFill>
                  <a:schemeClr val="bg1"/>
                </a:solidFill>
              </a:rPr>
              <a:t>Suppliers in the Club</a:t>
            </a:r>
          </a:p>
        </p:txBody>
      </p:sp>
      <p:graphicFrame>
        <p:nvGraphicFramePr>
          <p:cNvPr id="4" name="Content Placeholder 3">
            <a:extLst>
              <a:ext uri="{FF2B5EF4-FFF2-40B4-BE49-F238E27FC236}">
                <a16:creationId xmlns:a16="http://schemas.microsoft.com/office/drawing/2014/main" id="{DF31B0E5-A862-4E60-8BDB-159DD5B5198A}"/>
              </a:ext>
            </a:extLst>
          </p:cNvPr>
          <p:cNvGraphicFramePr>
            <a:graphicFrameLocks noGrp="1"/>
          </p:cNvGraphicFramePr>
          <p:nvPr>
            <p:ph idx="1"/>
            <p:extLst>
              <p:ext uri="{D42A27DB-BD31-4B8C-83A1-F6EECF244321}">
                <p14:modId xmlns:p14="http://schemas.microsoft.com/office/powerpoint/2010/main" val="2271033810"/>
              </p:ext>
            </p:extLst>
          </p:nvPr>
        </p:nvGraphicFramePr>
        <p:xfrm>
          <a:off x="402672" y="1652551"/>
          <a:ext cx="11448176" cy="3488793"/>
        </p:xfrm>
        <a:graphic>
          <a:graphicData uri="http://schemas.openxmlformats.org/drawingml/2006/table">
            <a:tbl>
              <a:tblPr firstRow="1" bandRow="1">
                <a:tableStyleId>{5C22544A-7EE6-4342-B048-85BDC9FD1C3A}</a:tableStyleId>
              </a:tblPr>
              <a:tblGrid>
                <a:gridCol w="3527323">
                  <a:extLst>
                    <a:ext uri="{9D8B030D-6E8A-4147-A177-3AD203B41FA5}">
                      <a16:colId xmlns:a16="http://schemas.microsoft.com/office/drawing/2014/main" val="3992093080"/>
                    </a:ext>
                  </a:extLst>
                </a:gridCol>
                <a:gridCol w="7920853">
                  <a:extLst>
                    <a:ext uri="{9D8B030D-6E8A-4147-A177-3AD203B41FA5}">
                      <a16:colId xmlns:a16="http://schemas.microsoft.com/office/drawing/2014/main" val="174833245"/>
                    </a:ext>
                  </a:extLst>
                </a:gridCol>
              </a:tblGrid>
              <a:tr h="498399">
                <a:tc>
                  <a:txBody>
                    <a:bodyPr/>
                    <a:lstStyle/>
                    <a:p>
                      <a:r>
                        <a:rPr lang="en-GB" dirty="0"/>
                        <a:t>Supplier</a:t>
                      </a:r>
                    </a:p>
                  </a:txBody>
                  <a:tcPr/>
                </a:tc>
                <a:tc>
                  <a:txBody>
                    <a:bodyPr/>
                    <a:lstStyle/>
                    <a:p>
                      <a:r>
                        <a:rPr lang="en-GB" dirty="0"/>
                        <a:t>Description of Services</a:t>
                      </a:r>
                    </a:p>
                  </a:txBody>
                  <a:tcPr/>
                </a:tc>
                <a:extLst>
                  <a:ext uri="{0D108BD9-81ED-4DB2-BD59-A6C34878D82A}">
                    <a16:rowId xmlns:a16="http://schemas.microsoft.com/office/drawing/2014/main" val="3001726303"/>
                  </a:ext>
                </a:extLst>
              </a:tr>
              <a:tr h="498399">
                <a:tc>
                  <a:txBody>
                    <a:bodyPr/>
                    <a:lstStyle/>
                    <a:p>
                      <a:pPr algn="l"/>
                      <a:r>
                        <a:rPr lang="en-GB" sz="1600" dirty="0"/>
                        <a:t>Purchase Direct</a:t>
                      </a:r>
                    </a:p>
                  </a:txBody>
                  <a:tcPr anchor="ctr"/>
                </a:tc>
                <a:tc>
                  <a:txBody>
                    <a:bodyPr/>
                    <a:lstStyle/>
                    <a:p>
                      <a:r>
                        <a:rPr lang="en-GB" sz="1200" dirty="0"/>
                        <a:t>The leading provider of expense reduction services in the UK automotive industry, delivering a sustainable service year on year by identifying significant savings and a return that often exceeds 10 times your investment.</a:t>
                      </a:r>
                    </a:p>
                  </a:txBody>
                  <a:tcPr anchor="ctr"/>
                </a:tc>
                <a:extLst>
                  <a:ext uri="{0D108BD9-81ED-4DB2-BD59-A6C34878D82A}">
                    <a16:rowId xmlns:a16="http://schemas.microsoft.com/office/drawing/2014/main" val="1984220235"/>
                  </a:ext>
                </a:extLst>
              </a:tr>
              <a:tr h="498399">
                <a:tc>
                  <a:txBody>
                    <a:bodyPr/>
                    <a:lstStyle/>
                    <a:p>
                      <a:pPr algn="l"/>
                      <a:r>
                        <a:rPr lang="en-GB" sz="1600" dirty="0"/>
                        <a:t>RDS Global</a:t>
                      </a:r>
                    </a:p>
                  </a:txBody>
                  <a:tcPr anchor="ctr"/>
                </a:tc>
                <a:tc>
                  <a:txBody>
                    <a:bodyPr/>
                    <a:lstStyle/>
                    <a:p>
                      <a:r>
                        <a:rPr lang="en-GB" sz="1200" dirty="0"/>
                        <a:t>Providing a complete range of IT services to the automotive sector, tailored technical  and hardware solutions, CRM telephony integration  with in house Cyber and GDPR consultancy specialists.</a:t>
                      </a:r>
                    </a:p>
                  </a:txBody>
                  <a:tcPr anchor="ctr"/>
                </a:tc>
                <a:extLst>
                  <a:ext uri="{0D108BD9-81ED-4DB2-BD59-A6C34878D82A}">
                    <a16:rowId xmlns:a16="http://schemas.microsoft.com/office/drawing/2014/main" val="1730271467"/>
                  </a:ext>
                </a:extLst>
              </a:tr>
              <a:tr h="498399">
                <a:tc>
                  <a:txBody>
                    <a:bodyPr/>
                    <a:lstStyle/>
                    <a:p>
                      <a:pPr algn="l"/>
                      <a:r>
                        <a:rPr lang="en-GB" sz="1600" dirty="0"/>
                        <a:t>PIB Risk Management</a:t>
                      </a:r>
                    </a:p>
                  </a:txBody>
                  <a:tcPr anchor="ctr"/>
                </a:tc>
                <a:tc>
                  <a:txBody>
                    <a:bodyPr/>
                    <a:lstStyle/>
                    <a:p>
                      <a:r>
                        <a:rPr lang="en-GB" sz="1200" dirty="0"/>
                        <a:t> Provide Health, Safety and Risk Management solutions to the Motor Trade sector.</a:t>
                      </a:r>
                    </a:p>
                  </a:txBody>
                  <a:tcPr/>
                </a:tc>
                <a:extLst>
                  <a:ext uri="{0D108BD9-81ED-4DB2-BD59-A6C34878D82A}">
                    <a16:rowId xmlns:a16="http://schemas.microsoft.com/office/drawing/2014/main" val="976783111"/>
                  </a:ext>
                </a:extLst>
              </a:tr>
              <a:tr h="498399">
                <a:tc>
                  <a:txBody>
                    <a:bodyPr/>
                    <a:lstStyle/>
                    <a:p>
                      <a:pPr algn="l"/>
                      <a:r>
                        <a:rPr lang="en-GB" sz="1600" dirty="0"/>
                        <a:t>Steele Dixon</a:t>
                      </a:r>
                    </a:p>
                  </a:txBody>
                  <a:tcPr anchor="ctr"/>
                </a:tc>
                <a:tc>
                  <a:txBody>
                    <a:bodyPr/>
                    <a:lstStyle/>
                    <a:p>
                      <a:r>
                        <a:rPr lang="en-GB" sz="1200" dirty="0"/>
                        <a:t>Steele Dixon is an international recruitment company specialising solely in the automotive industry. We are perfectly placed to assist both clients and candidates in the ever changing world of modern recruitment </a:t>
                      </a:r>
                    </a:p>
                  </a:txBody>
                  <a:tcPr anchor="ctr"/>
                </a:tc>
                <a:extLst>
                  <a:ext uri="{0D108BD9-81ED-4DB2-BD59-A6C34878D82A}">
                    <a16:rowId xmlns:a16="http://schemas.microsoft.com/office/drawing/2014/main" val="765507927"/>
                  </a:ext>
                </a:extLst>
              </a:tr>
              <a:tr h="498399">
                <a:tc>
                  <a:txBody>
                    <a:bodyPr/>
                    <a:lstStyle/>
                    <a:p>
                      <a:pPr algn="l" fontAlgn="b"/>
                      <a:r>
                        <a:rPr lang="en-GB" sz="1600" b="0" i="0" u="none" strike="noStrike" dirty="0">
                          <a:solidFill>
                            <a:srgbClr val="000000"/>
                          </a:solidFill>
                          <a:effectLst/>
                          <a:latin typeface="Calibri" panose="020F0502020204030204" pitchFamily="34" charset="0"/>
                          <a:cs typeface="Calibri" panose="020F0502020204030204" pitchFamily="34" charset="0"/>
                        </a:rPr>
                        <a:t> UHY Hacker Young</a:t>
                      </a:r>
                    </a:p>
                  </a:txBody>
                  <a:tcPr marL="9525" marR="9525" marT="9525" marB="0" anchor="ctr"/>
                </a:tc>
                <a:tc>
                  <a:txBody>
                    <a:bodyPr/>
                    <a:lstStyle/>
                    <a:p>
                      <a:r>
                        <a:rPr lang="en-GB" sz="1200" dirty="0"/>
                        <a:t>Our national team provide a range of sector specific accounting, taxation, corporate finance and operational support services to clients in the automotive industry.</a:t>
                      </a:r>
                    </a:p>
                  </a:txBody>
                  <a:tcPr anchor="ctr"/>
                </a:tc>
                <a:extLst>
                  <a:ext uri="{0D108BD9-81ED-4DB2-BD59-A6C34878D82A}">
                    <a16:rowId xmlns:a16="http://schemas.microsoft.com/office/drawing/2014/main" val="3664058055"/>
                  </a:ext>
                </a:extLst>
              </a:tr>
              <a:tr h="498399">
                <a:tc>
                  <a:txBody>
                    <a:bodyPr/>
                    <a:lstStyle/>
                    <a:p>
                      <a:pPr algn="l" fontAlgn="b"/>
                      <a:r>
                        <a:rPr lang="en-GB" sz="1600" b="0" i="0" u="none" strike="noStrike" dirty="0">
                          <a:solidFill>
                            <a:srgbClr val="000000"/>
                          </a:solidFill>
                          <a:effectLst/>
                          <a:latin typeface="Calibri" panose="020F0502020204030204" pitchFamily="34" charset="0"/>
                          <a:cs typeface="Calibri" panose="020F0502020204030204" pitchFamily="34" charset="0"/>
                        </a:rPr>
                        <a:t> Your F&amp;I</a:t>
                      </a:r>
                    </a:p>
                  </a:txBody>
                  <a:tcPr marL="9525" marR="9525" marT="9525" marB="0" anchor="ctr"/>
                </a:tc>
                <a:tc>
                  <a:txBody>
                    <a:bodyPr/>
                    <a:lstStyle/>
                    <a:p>
                      <a:r>
                        <a:rPr lang="en-GB" sz="1200" dirty="0"/>
                        <a:t>Service Plan Software and Administration. Boost sales with our easy to use and feature rich software, now including our unique Savings Club loyalty package.</a:t>
                      </a:r>
                    </a:p>
                  </a:txBody>
                  <a:tcPr anchor="ctr"/>
                </a:tc>
                <a:extLst>
                  <a:ext uri="{0D108BD9-81ED-4DB2-BD59-A6C34878D82A}">
                    <a16:rowId xmlns:a16="http://schemas.microsoft.com/office/drawing/2014/main" val="3625051283"/>
                  </a:ext>
                </a:extLst>
              </a:tr>
            </a:tbl>
          </a:graphicData>
        </a:graphic>
      </p:graphicFrame>
    </p:spTree>
    <p:extLst>
      <p:ext uri="{BB962C8B-B14F-4D97-AF65-F5344CB8AC3E}">
        <p14:creationId xmlns:p14="http://schemas.microsoft.com/office/powerpoint/2010/main" val="385364288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94FBE-6C72-4F35-A2D1-B0D0696B9CF0}"/>
              </a:ext>
            </a:extLst>
          </p:cNvPr>
          <p:cNvSpPr>
            <a:spLocks noGrp="1"/>
          </p:cNvSpPr>
          <p:nvPr>
            <p:ph type="title"/>
          </p:nvPr>
        </p:nvSpPr>
        <p:spPr>
          <a:xfrm>
            <a:off x="609600" y="182880"/>
            <a:ext cx="10972800" cy="966651"/>
          </a:xfrm>
        </p:spPr>
        <p:txBody>
          <a:bodyPr>
            <a:normAutofit/>
          </a:bodyPr>
          <a:lstStyle/>
          <a:p>
            <a:r>
              <a:rPr lang="en-GB" sz="3200" dirty="0"/>
              <a:t>          </a:t>
            </a:r>
            <a:r>
              <a:rPr lang="en-GB" sz="3200" dirty="0">
                <a:solidFill>
                  <a:schemeClr val="bg1"/>
                </a:solidFill>
              </a:rPr>
              <a:t>How do I take advantage of the pricing</a:t>
            </a:r>
          </a:p>
        </p:txBody>
      </p:sp>
      <p:sp>
        <p:nvSpPr>
          <p:cNvPr id="3" name="Content Placeholder 2">
            <a:extLst>
              <a:ext uri="{FF2B5EF4-FFF2-40B4-BE49-F238E27FC236}">
                <a16:creationId xmlns:a16="http://schemas.microsoft.com/office/drawing/2014/main" id="{3A819B95-06AE-46A6-90A2-994C9DDDCEB6}"/>
              </a:ext>
            </a:extLst>
          </p:cNvPr>
          <p:cNvSpPr>
            <a:spLocks noGrp="1"/>
          </p:cNvSpPr>
          <p:nvPr>
            <p:ph idx="1"/>
          </p:nvPr>
        </p:nvSpPr>
        <p:spPr/>
        <p:txBody>
          <a:bodyPr>
            <a:normAutofit/>
          </a:bodyPr>
          <a:lstStyle/>
          <a:p>
            <a:r>
              <a:rPr lang="en-GB" sz="2000" dirty="0"/>
              <a:t>As you can appreciate the pricing I have agreed with the suppliers is commercially very sensitive and therefore Suppliers will only reveal the agreed terms when they have spoken to or met you directly.</a:t>
            </a:r>
          </a:p>
          <a:p>
            <a:r>
              <a:rPr lang="en-GB" sz="2000" dirty="0"/>
              <a:t>Once you are a member and you have your unique membership number you can contact the suppliers by using the contact details at the bottom of their page of the electronic brochure or website.</a:t>
            </a:r>
          </a:p>
          <a:p>
            <a:r>
              <a:rPr lang="en-GB" sz="2000" dirty="0"/>
              <a:t>Some of the Suppliers may also make direct contact with yourselves but will only do so on the basis you have agreed to on the application form. So please if you can don’t restrict the method or number of contacts too much.</a:t>
            </a:r>
          </a:p>
          <a:p>
            <a:r>
              <a:rPr lang="en-GB" sz="2000" dirty="0"/>
              <a:t>It is always best to meet the supplier and give the background to your business rather than just receive cold pricing. I would always recommend you set up meetings with suppliers and  see what they can offer, with the confidence you know they can do what they promise and have agreed beneficial terms in advance.</a:t>
            </a:r>
          </a:p>
          <a:p>
            <a:endParaRPr lang="en-GB" sz="2000" b="1" dirty="0">
              <a:solidFill>
                <a:srgbClr val="FF0000"/>
              </a:solidFill>
            </a:endParaRPr>
          </a:p>
          <a:p>
            <a:endParaRPr lang="en-GB" sz="2000" dirty="0"/>
          </a:p>
        </p:txBody>
      </p:sp>
    </p:spTree>
    <p:extLst>
      <p:ext uri="{BB962C8B-B14F-4D97-AF65-F5344CB8AC3E}">
        <p14:creationId xmlns:p14="http://schemas.microsoft.com/office/powerpoint/2010/main" val="2717516443"/>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962</TotalTime>
  <Words>1817</Words>
  <Application>Microsoft Office PowerPoint</Application>
  <PresentationFormat>Widescreen</PresentationFormat>
  <Paragraphs>124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1_Office Theme</vt:lpstr>
      <vt:lpstr>The Marketplace Club – Member Presentation</vt:lpstr>
      <vt:lpstr>Why Read This</vt:lpstr>
      <vt:lpstr>The Concept</vt:lpstr>
      <vt:lpstr>Dealer Benefits</vt:lpstr>
      <vt:lpstr>Who are the Suppliers</vt:lpstr>
      <vt:lpstr>Suppliers in the Club</vt:lpstr>
      <vt:lpstr>Suppliers in the Club</vt:lpstr>
      <vt:lpstr>Suppliers in the Club</vt:lpstr>
      <vt:lpstr>          How do I take advantage of the pricing</vt:lpstr>
      <vt:lpstr>How can I Join</vt:lpstr>
      <vt:lpstr>FAQ’s</vt:lpstr>
      <vt:lpstr>FAQ’s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Marketplace</dc:title>
  <dc:creator>Chris Elvidge</dc:creator>
  <cp:lastModifiedBy>becky elvidge</cp:lastModifiedBy>
  <cp:revision>83</cp:revision>
  <cp:lastPrinted>2017-12-15T19:01:17Z</cp:lastPrinted>
  <dcterms:created xsi:type="dcterms:W3CDTF">2017-08-30T08:23:00Z</dcterms:created>
  <dcterms:modified xsi:type="dcterms:W3CDTF">2023-10-05T19:26:15Z</dcterms:modified>
</cp:coreProperties>
</file>